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6" r:id="rId4"/>
    <p:sldId id="258" r:id="rId5"/>
    <p:sldId id="259" r:id="rId6"/>
    <p:sldId id="262" r:id="rId7"/>
    <p:sldId id="277" r:id="rId8"/>
    <p:sldId id="263" r:id="rId9"/>
    <p:sldId id="261" r:id="rId10"/>
    <p:sldId id="264" r:id="rId11"/>
    <p:sldId id="265" r:id="rId12"/>
    <p:sldId id="280" r:id="rId13"/>
    <p:sldId id="278" r:id="rId14"/>
    <p:sldId id="266" r:id="rId15"/>
    <p:sldId id="268" r:id="rId16"/>
    <p:sldId id="269" r:id="rId17"/>
    <p:sldId id="270" r:id="rId18"/>
    <p:sldId id="271" r:id="rId19"/>
    <p:sldId id="279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87737"/>
            <a:ext cx="7776864" cy="1731982"/>
          </a:xfrm>
        </p:spPr>
        <p:txBody>
          <a:bodyPr/>
          <a:lstStyle/>
          <a:p>
            <a:r>
              <a:rPr lang="fa-IR" sz="6600" b="1" dirty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سيماي صالحين در قرآن</a:t>
            </a:r>
            <a:endParaRPr lang="fa-IR" sz="66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669250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latin typeface="Mitra" pitchFamily="2" charset="-78"/>
                <a:cs typeface="Mitra" pitchFamily="2" charset="-78"/>
              </a:rPr>
              <a:t>استاد راهنما: حجت الاسلام رجبي</a:t>
            </a:r>
          </a:p>
          <a:p>
            <a:r>
              <a:rPr lang="fa-IR" sz="2800" b="1" dirty="0" smtClean="0">
                <a:latin typeface="Mitra" pitchFamily="2" charset="-78"/>
                <a:cs typeface="Mitra" pitchFamily="2" charset="-78"/>
              </a:rPr>
              <a:t>تهيه كننده: سيد داود كاظمي_ سايپا</a:t>
            </a:r>
          </a:p>
          <a:p>
            <a:r>
              <a:rPr lang="fa-IR" sz="2800" b="1" dirty="0" smtClean="0">
                <a:latin typeface="Mitra" pitchFamily="2" charset="-78"/>
                <a:cs typeface="Mitra" pitchFamily="2" charset="-78"/>
              </a:rPr>
              <a:t>دي ماه 1394</a:t>
            </a:r>
            <a:endParaRPr lang="fa-IR" sz="2800" b="1" dirty="0">
              <a:latin typeface="Mitra" pitchFamily="2" charset="-78"/>
              <a:cs typeface="Mitr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1"/>
            <a:ext cx="2952328" cy="115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شخصيتهاي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در قرآن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4و5)</a:t>
            </a:r>
            <a:r>
              <a:rPr lang="fa-IR" sz="2800" dirty="0" smtClean="0"/>
              <a:t>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اسحق و يعقوب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3105835"/>
            <a:ext cx="806489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ـ وَوَهَبْنَا لَهُ إِسْحَاقَ وَيَعْقُوبَ نَافِلَةً وَكُلًّا جَعَلْنَا صَالِحِينَ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(انبيا -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آيه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۷2)</a:t>
            </a:r>
          </a:p>
          <a:p>
            <a:pPr algn="r" rtl="1"/>
            <a:endParaRPr lang="fa-IR" sz="2800" b="1" dirty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dirty="0"/>
              <a:t/>
            </a:r>
            <a:br>
              <a:rPr lang="fa-IR" dirty="0"/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ـ وَبَشَّرْنَاهُ بِإِسْحَاقَ نَبِيًّا مِّنَ الصَّالِحِينَ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صافات- آيه ۱۱۲)</a:t>
            </a:r>
            <a:endParaRPr lang="fa-IR" sz="1600" b="1" dirty="0">
              <a:latin typeface="Mitra" pitchFamily="2" charset="-78"/>
              <a:ea typeface="+mj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64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شخصيتهاي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در قرآن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6و7و8)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اسماعيل، ادريس، ذاالكفل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292494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cs typeface="Mitra" pitchFamily="2" charset="-78"/>
              </a:rPr>
              <a:t>ـ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وَإِسْمَاعِيلَ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وَإِدْرِيسَ وَذَا الْكِفْلِ كُلٌّ مِّنَ الصَّابِرِينَ. وَأَدْخَلْنَاهُمْ فِي رَحْمَتِنَا إِنَّهُم مِّنَ 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انبيا آيات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۸۵ و ۸۶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)</a:t>
            </a:r>
            <a:endParaRPr lang="fa-IR" sz="1600" b="1" dirty="0"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177" y="4386992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9) </a:t>
            </a:r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يونس</a:t>
            </a:r>
            <a:endParaRPr lang="fa-IR" sz="2800" b="1" dirty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501317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cs typeface="Mitra" pitchFamily="2" charset="-78"/>
              </a:rPr>
              <a:t>ـ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فَاصْبِرْ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لِحُكْمِ رَبِّكَ وَلَا تَكُن كَصَاحِبِ الْحُوتِ ٌ … فَاجْتَبَاهُ رَبُّهُ فَجَعَلَهُ مِنَ 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 </a:t>
            </a:r>
            <a:r>
              <a:rPr lang="fa-IR" sz="1600" dirty="0">
                <a:latin typeface="Mitra" pitchFamily="2" charset="-78"/>
                <a:ea typeface="+mj-ea"/>
                <a:cs typeface="Mitra" pitchFamily="2" charset="-78"/>
              </a:rPr>
              <a:t>قلم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 آيات ۴۸ </a:t>
            </a:r>
            <a:r>
              <a:rPr lang="fa-IR" sz="1600" dirty="0">
                <a:latin typeface="Mitra" pitchFamily="2" charset="-78"/>
                <a:ea typeface="+mj-ea"/>
                <a:cs typeface="Mitra" pitchFamily="2" charset="-78"/>
              </a:rPr>
              <a:t>و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۵۰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)</a:t>
            </a:r>
            <a:endParaRPr lang="fa-IR" sz="1600" dirty="0">
              <a:latin typeface="Mitra" pitchFamily="2" charset="-78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52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شخصيتهاي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در قرآن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2204864"/>
            <a:ext cx="8604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(۱۰)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 يحيي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: </a:t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… أَنَّ اللّهَ يُبَشِّرُكَ بِيَحْيَى مُصَدِّقًا … وَنَبِيًّا مِّنَ 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آل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عمران-آيه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۳۹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)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endParaRPr lang="fa-IR" sz="2800" b="1" dirty="0" smtClean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۱۱)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عيسي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: </a:t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وَيُكَلِّمُ النَّاسَ فِي الْمَهْدِ وَكَهْلًا وَمِنَ الصَّالِحِينَ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(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 آل عمران-آيه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46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)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endParaRPr lang="fa-IR" sz="2800" b="1" dirty="0" smtClean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۱۲ و ۱۳)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ذكريا و الياس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: </a:t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وَزَكَرِيَّا وَيَحْيَى وَعِيسَى وَإِلْيَاسَ كُلٌّ مِّنَ الصَّالِحِينَ</a:t>
            </a:r>
            <a:r>
              <a:rPr lang="fa-IR" sz="1600" b="1" dirty="0">
                <a:latin typeface="Mitra" pitchFamily="2" charset="-78"/>
                <a:ea typeface="+mj-ea"/>
                <a:cs typeface="Mitra" pitchFamily="2" charset="-78"/>
              </a:rPr>
              <a:t>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انعام -آيه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۸۵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)</a:t>
            </a:r>
            <a:endParaRPr lang="fa-IR" sz="1600" b="1" dirty="0">
              <a:latin typeface="Mitra" pitchFamily="2" charset="-78"/>
              <a:ea typeface="+mj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08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87737"/>
            <a:ext cx="7776864" cy="1731982"/>
          </a:xfrm>
        </p:spPr>
        <p:txBody>
          <a:bodyPr/>
          <a:lstStyle/>
          <a:p>
            <a:r>
              <a:rPr lang="fa-IR" sz="40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فصل سوم</a:t>
            </a:r>
            <a:endParaRPr lang="fa-IR" sz="40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3717032"/>
            <a:ext cx="7776864" cy="865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48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آثار صالح بودن</a:t>
            </a:r>
            <a:endParaRPr lang="fa-IR" sz="48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6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آثار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بودن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الف) تأثير صلاح پدر بر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سرنوشت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فرزند:</a:t>
            </a:r>
            <a:endParaRPr lang="fa-IR" sz="2800" b="1" dirty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2840737"/>
            <a:ext cx="83792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/>
              <a:t>و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َأَمَّا الْجِدَارُ فَكَانَ لِغُلَامَيْنِ يَتِيمَيْنِ فِي الْمَدِينَةِ وَكَانَ تَحْتَهُ كَنزٌ لَّهُمَا وَكَانَ أَبُوهُمَا صَالِحًا فَأَرَادَ رَبُّكَ أَنْ يَبْلُغَا أَشُدَّهُمَا وَيَسْتَخْرِجَا كَنزَهُمَا رَحْمَةً مِّن رَّبِّكَ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…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كهف آيه ۸۲)</a:t>
            </a:r>
            <a:endParaRPr lang="fa-IR" sz="1600" b="1" dirty="0" smtClean="0"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و اما ديوار، از آن دو پسر [بچة ] يتيم در آن شهر بود، و زير آن، گنجي متعلق به آن دو بود، و پدرشان [ مردي ] نيكوكار بود، پس پرودگار تو خواست آن دو [يتيم ]به حد رشد برسند و گنجينة خود را ـ كه رحمتي از جانب پرودگارت بوده بيرون آورند…»</a:t>
            </a:r>
          </a:p>
        </p:txBody>
      </p:sp>
    </p:spTree>
    <p:extLst>
      <p:ext uri="{BB962C8B-B14F-4D97-AF65-F5344CB8AC3E}">
        <p14:creationId xmlns:p14="http://schemas.microsoft.com/office/powerpoint/2010/main" val="13079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آثار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بودن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ب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) صالحان، وارثان زمين: 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3341310"/>
            <a:ext cx="83792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وَلَقَدْ كَتَبْنَا فِي الزَّبُورِ مِن بَعْدِ الذِّكْرِ أَنَّ الْأَرْضَ يَرِثُهَا عِبَادِيَ الصَّالِحُونَ </a:t>
            </a:r>
          </a:p>
          <a:p>
            <a:pPr algn="r" rtl="1"/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انبيا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آيه ۱۰۵)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حقيقت، در زبور بعد از تورات نوشتيم كه زمين را بندگان شايسته ما به ارث خواهند برد.» </a:t>
            </a:r>
            <a:endParaRPr lang="fa-IR" sz="2800" dirty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61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آثار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بودن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ج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) ولايت الهي: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 </a:t>
            </a:r>
            <a:endParaRPr lang="fa-IR" sz="2800" b="1" dirty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242" y="3284984"/>
            <a:ext cx="83792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إِنَّ وَلِيِّيَ اللّهُ الَّذِي نَزَّلَ الْكِتَابَ وَهُوَ يَتَوَلَّى 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اعراف آيه ۱۹۶)</a:t>
            </a:r>
            <a:endParaRPr lang="fa-IR" sz="1600" dirty="0" smtClean="0"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dirty="0"/>
              <a:t/>
            </a:r>
            <a:br>
              <a:rPr lang="fa-IR" sz="2800" dirty="0"/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بي ترديد سرور من آن خدايي است كه قرآن را فرو فرستاده، و همسو [</a:t>
            </a: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وليّ]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شايستگان است.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039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آثار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بودن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د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) مِنعِم بودن در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كنار انبيا و صديقين و شهداء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: </a:t>
            </a:r>
            <a:endParaRPr lang="fa-IR" sz="2800" b="1" dirty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242" y="3284984"/>
            <a:ext cx="83792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وَمَن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يُطِعِ اللّهَ وَالرَّسُولَ فَأُوْلَئِكَ مَعَ الَّذِينَ أَنْعَمَ اللّهُ عَلَيْهِم مِّنَ النَّبِيِّينَ وَالصِّدِّيقِينَ وَالشُّهَدَاء وَالصَّالِحِينَ وَحَسُنَ أُولَئِكَ رَفِيقًا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نساء آيه ۶۹)</a:t>
            </a:r>
            <a:endParaRPr lang="fa-IR" sz="1600" b="1" dirty="0" smtClean="0"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و كساني كه از خدا و پيامبر اطاعت كنند، در زمره كساني خواهند بود كه خداايشان را گرامي داشته [ يعني ] با پيامبران و راستان و شهيدان و شايستگان‌اند،‌و آنان چه نيكو همدمانند. » </a:t>
            </a:r>
          </a:p>
        </p:txBody>
      </p:sp>
    </p:spTree>
    <p:extLst>
      <p:ext uri="{BB962C8B-B14F-4D97-AF65-F5344CB8AC3E}">
        <p14:creationId xmlns:p14="http://schemas.microsoft.com/office/powerpoint/2010/main" val="38803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آثار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بودن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هـ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) مغفرت الهي ، در صورت </a:t>
            </a:r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توبه:   </a:t>
            </a:r>
            <a:endParaRPr lang="fa-IR" sz="2800" b="1" dirty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242" y="3284984"/>
            <a:ext cx="83792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رَّبُّكُمْ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أَعْلَمُ بِمَا فِي نُفُوسِكُمْ إِن تَكُونُواْ صَالِحِينَ فَإِنَّهُ كَانَ لِلأَوَّابِينَ غَفُورًا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اسراء آيه ۲۵)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پرودگار شما به آنچه در دلهاي خود داريد آگاهتر است.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اگر شايسته باشيد. قطعاً‌ او آمرزندة توبه كنندگان است » </a:t>
            </a:r>
          </a:p>
        </p:txBody>
      </p:sp>
    </p:spTree>
    <p:extLst>
      <p:ext uri="{BB962C8B-B14F-4D97-AF65-F5344CB8AC3E}">
        <p14:creationId xmlns:p14="http://schemas.microsoft.com/office/powerpoint/2010/main" val="26645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87737"/>
            <a:ext cx="7776864" cy="1731982"/>
          </a:xfrm>
        </p:spPr>
        <p:txBody>
          <a:bodyPr/>
          <a:lstStyle/>
          <a:p>
            <a:r>
              <a:rPr lang="fa-IR" sz="40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فصل چهارم</a:t>
            </a:r>
            <a:endParaRPr lang="fa-IR" sz="40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3717032"/>
            <a:ext cx="7776864" cy="865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48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دعا در جهت صالح شدن</a:t>
            </a:r>
            <a:endParaRPr lang="fa-IR" sz="48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19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420888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4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1- ويژگي </a:t>
            </a:r>
            <a: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هاي كلي صالحان </a:t>
            </a:r>
            <a:b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4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2- شخصيتهاي </a:t>
            </a:r>
            <a: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صالح در قرآن </a:t>
            </a:r>
            <a:b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4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3- آثار </a:t>
            </a:r>
            <a: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صالح بودن </a:t>
            </a:r>
            <a:b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4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4- دعا </a:t>
            </a:r>
            <a:r>
              <a:rPr lang="fa-IR" sz="4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در جهت صالح شدن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cs typeface="Mitra" pitchFamily="2" charset="-78"/>
              </a:rPr>
              <a:t>فهرست عناوين</a:t>
            </a:r>
            <a:endParaRPr lang="fa-IR" sz="4800" b="1" dirty="0">
              <a:solidFill>
                <a:schemeClr val="accent1">
                  <a:lumMod val="75000"/>
                </a:schemeClr>
              </a:solidFill>
              <a:latin typeface="Mitra" pitchFamily="2" charset="-78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70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دعا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در جهت صالح شدن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 </a:t>
            </a:r>
            <a:endParaRPr lang="fa-IR" sz="4000" b="1" dirty="0">
              <a:latin typeface="Mitra" pitchFamily="2" charset="-78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250" y="2551544"/>
            <a:ext cx="83792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…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فَلَمَّا أَثْقَلَت دَّعَوَا اللّهَ رَبَّهُمَا لَئِنْ آتَيْتَنَا صَالِحًا لَّنَكُونَنَّ مِنَ الشَّاكِرِينَ فَلَمَّا آتَاهُمَا صَالِحًا جَعَلاَ لَهُ شُرَكَاء فِيمَا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آتَاهُمَا …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(ا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عراف _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آيات ۱۸۹ و ۱۹۰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)</a:t>
            </a:r>
            <a:endParaRPr lang="fa-IR" sz="1600" b="1" dirty="0" smtClean="0"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… و چون سنگين بار شد،‌ خدا، پرورگار خود، را خواندند كه اگر به ما [ فرزني ] شايسته عطا كني، قطعاً از سپاسگزاران خواهيم بود.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 چون به آن دو، [فرزندي] شايسته داد با در آنچه [خدا] به ايشان داده بود، براي او شريكاني قرار دادند…»</a:t>
            </a:r>
          </a:p>
        </p:txBody>
      </p:sp>
    </p:spTree>
    <p:extLst>
      <p:ext uri="{BB962C8B-B14F-4D97-AF65-F5344CB8AC3E}">
        <p14:creationId xmlns:p14="http://schemas.microsoft.com/office/powerpoint/2010/main" val="15582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دعا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در جهت صالح شدن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 </a:t>
            </a:r>
            <a:endParaRPr lang="fa-IR" sz="4000" b="1" dirty="0">
              <a:latin typeface="Mitra" pitchFamily="2" charset="-78"/>
              <a:cs typeface="Mitra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2924944"/>
            <a:ext cx="84626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(۱) </a:t>
            </a:r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ابراهيم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: </a:t>
            </a:r>
            <a:endParaRPr lang="fa-IR" sz="2800" b="1" dirty="0" smtClean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رَبِّ هَبْ لِي حُكْمًا وَأَلْحِقْنِي بِالصَّالِحِينَ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شعرا-آيه ۸۳)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پرودگارا به من دانش عطا كن و مرا به صالحان ملحق فرماي »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endParaRPr lang="fa-IR" sz="2800" b="1" dirty="0" smtClean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رَبِّ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هَبْ لِي مِنَ الصَّالِحِينَ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(صافات-آيه 100)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اي پرودگار من، مرا [فرزندي ] از شايستگان بخش »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6024" y="2132856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cs typeface="Mitra" pitchFamily="2" charset="-78"/>
              </a:rPr>
              <a:t>در قرآن كريم به طور خاصّ و مشخص، از زبان سه پيامبر بزرگ الهي دعاهايي در زمينة صلاح خود يا خاندانشان، بيان شده است: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987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دعا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در جهت صالح شدن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 </a:t>
            </a:r>
            <a:endParaRPr lang="fa-IR" sz="4000" b="1" dirty="0">
              <a:latin typeface="Mitra" pitchFamily="2" charset="-78"/>
              <a:cs typeface="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024" y="2132856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cs typeface="Mitra" pitchFamily="2" charset="-78"/>
              </a:rPr>
              <a:t>در قرآن كريم به طور خاصّ و مشخص، از زبان سه پيامبر بزرگ الهي دعاهايي در زمينة صلاح خود يا خاندانشان، بيان شده است: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395536" y="283957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(۲) </a:t>
            </a:r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يوسف:</a:t>
            </a: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… تَوَفَّنِي مُسْلِمًا وَأَلْحِقْنِي بِالصَّالِحِينَ </a:t>
            </a:r>
            <a:r>
              <a:rPr lang="fa-IR" sz="2800" dirty="0" smtClean="0"/>
              <a:t>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(يوسف-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آيه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۱۰۱)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مرا مسلمان بميران و مرا به شايستگان ملحق فرما »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endParaRPr lang="fa-IR" sz="2800" b="1" dirty="0" smtClean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۳) </a:t>
            </a:r>
            <a:r>
              <a:rPr lang="fa-IR" sz="2800" b="1" dirty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سليمان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 </a:t>
            </a:r>
            <a:endParaRPr lang="fa-IR" sz="2800" b="1" dirty="0" smtClean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… وَأَدْخِلْنِي بِرَحْمَتِكَ فِي عِبَادِكَ 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نمل -آيه ۱۹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)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« و مرا به رحمت خويش در ميان بندگان شايسته ات داخل كن. </a:t>
            </a:r>
          </a:p>
        </p:txBody>
      </p:sp>
    </p:spTree>
    <p:extLst>
      <p:ext uri="{BB962C8B-B14F-4D97-AF65-F5344CB8AC3E}">
        <p14:creationId xmlns:p14="http://schemas.microsoft.com/office/powerpoint/2010/main" val="35472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15816" y="2924944"/>
            <a:ext cx="3147751" cy="1054250"/>
          </a:xfrm>
        </p:spPr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و من الله التوفيق</a:t>
            </a:r>
            <a:endParaRPr lang="fa-IR" sz="4000" b="1" dirty="0">
              <a:latin typeface="Mitra" pitchFamily="2" charset="-78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38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87737"/>
            <a:ext cx="7776864" cy="1731982"/>
          </a:xfrm>
        </p:spPr>
        <p:txBody>
          <a:bodyPr/>
          <a:lstStyle/>
          <a:p>
            <a:r>
              <a:rPr lang="fa-IR" sz="40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فصل اول</a:t>
            </a:r>
            <a:endParaRPr lang="fa-IR" sz="40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3717032"/>
            <a:ext cx="7776864" cy="865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48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ويژگيهاي كلي صالحان</a:t>
            </a:r>
            <a:endParaRPr lang="fa-IR" sz="48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61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8424935" cy="387781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1) لَيْسُواْ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سَوَاء مِّنْ أَهْلِ الْكِتَابِ أُمَّةٌ قَآئِمَةٌ يَتْلُونَ آيَاتِ اللّهِ آنَاء اللَّيْلِ وَهُمْ يَسْجُدُونَ *** يُؤْمِنُونَ بِاللّهِ وَالْيَوْمِ الآخِرِ وَيَأْمُرُونَ بِالْمَعْرُوفِ وَيَنْهَوْنَ عَنِ الْمُنكَرِ وَيُسَارِعُونَ فِي الْخَيْرَاتِ وَأُوْلَئِكَ مِنَ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الصَّالِحِينَ</a:t>
            </a:r>
            <a:r>
              <a:rPr lang="fa-IR" sz="1600" dirty="0" smtClean="0">
                <a:solidFill>
                  <a:schemeClr val="tx1"/>
                </a:solidFill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solidFill>
                  <a:schemeClr val="tx1"/>
                </a:solidFill>
                <a:latin typeface="Mitra" pitchFamily="2" charset="-78"/>
                <a:cs typeface="Mitra" pitchFamily="2" charset="-78"/>
              </a:rPr>
              <a:t>سوره </a:t>
            </a:r>
            <a:r>
              <a:rPr lang="fa-IR" sz="1600" dirty="0">
                <a:solidFill>
                  <a:schemeClr val="tx1"/>
                </a:solidFill>
                <a:latin typeface="Mitra" pitchFamily="2" charset="-78"/>
                <a:cs typeface="Mitra" pitchFamily="2" charset="-78"/>
              </a:rPr>
              <a:t>آل عمران</a:t>
            </a:r>
            <a:r>
              <a:rPr lang="fa-IR" sz="1600" dirty="0" smtClean="0">
                <a:solidFill>
                  <a:schemeClr val="tx1"/>
                </a:solidFill>
                <a:latin typeface="Mitra" pitchFamily="2" charset="-78"/>
                <a:cs typeface="Mitra" pitchFamily="2" charset="-78"/>
              </a:rPr>
              <a:t> 113و ۱۱۴)</a:t>
            </a:r>
            <a:endParaRPr lang="fa-IR" sz="1600" b="1" dirty="0" smtClean="0">
              <a:solidFill>
                <a:schemeClr val="tx1"/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« </a:t>
            </a:r>
            <a:r>
              <a:rPr lang="fa-IR" dirty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[ ولي همة آنان ] يكسان نيستند، ‌از ميان اهل كتاب، گروهي درست كردارند كه آيات الهي را در دل شب مي خوانند و سر به سجده </a:t>
            </a:r>
            <a:r>
              <a:rPr lang="fa-IR" dirty="0" smtClean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مي </a:t>
            </a:r>
            <a:r>
              <a:rPr lang="fa-IR" dirty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نهند.به خدا و روز قيامت ايمان دارند؛ و به كار پسنديده فرمان مي دهند و از كار ناپسند باز مي دارند با و دركارهاي نيك شتاب مي كنند و آنان از </a:t>
            </a:r>
            <a:r>
              <a:rPr lang="fa-IR" dirty="0" smtClean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شايستگانند</a:t>
            </a:r>
            <a:r>
              <a:rPr lang="fa-IR" dirty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»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>
                <a:latin typeface="Mitra" pitchFamily="2" charset="-78"/>
                <a:cs typeface="Mitra" pitchFamily="2" charset="-78"/>
              </a:rPr>
              <a:t>ويژگي هاي كلي صالحان</a:t>
            </a:r>
            <a:endParaRPr lang="fa-IR" sz="4000" b="1" dirty="0">
              <a:latin typeface="Mitra" pitchFamily="2" charset="-78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1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00453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اين ويژگي ها به عنوان صفت كساني مطرح شده كه « در زمرة صالحان» قرار دارند: </a:t>
            </a:r>
            <a:endParaRPr lang="fa-IR" sz="3200" dirty="0" smtClean="0">
              <a:solidFill>
                <a:schemeClr val="accent1">
                  <a:lumMod val="50000"/>
                </a:schemeClr>
              </a:solidFill>
              <a:latin typeface="Mitra" pitchFamily="2" charset="-78"/>
              <a:cs typeface="Mitra" pitchFamily="2" charset="-78"/>
            </a:endParaRPr>
          </a:p>
          <a:p>
            <a:pPr algn="r" rtl="1"/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/>
            </a:r>
            <a:b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</a:br>
            <a:r>
              <a:rPr lang="fa-IR" sz="3200" i="1" u="sng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 </a:t>
            </a:r>
            <a:r>
              <a:rPr lang="fa-IR" sz="3200" b="1" i="1" u="sng" dirty="0">
                <a:solidFill>
                  <a:srgbClr val="FF0000"/>
                </a:solidFill>
                <a:latin typeface="Mitra" pitchFamily="2" charset="-78"/>
                <a:cs typeface="Mitra" pitchFamily="2" charset="-78"/>
              </a:rPr>
              <a:t>ويژگي هاي اعتقادي</a:t>
            </a:r>
            <a:r>
              <a:rPr lang="fa-IR" sz="3200" i="1" u="sng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: </a:t>
            </a: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/>
            </a:r>
            <a:b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</a:b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الف. ايمان به خدا               ب. ايمان به روز قيامت </a:t>
            </a:r>
            <a:b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</a:br>
            <a:endParaRPr lang="fa-IR" sz="3200" dirty="0" smtClean="0">
              <a:solidFill>
                <a:schemeClr val="accent1">
                  <a:lumMod val="50000"/>
                </a:schemeClr>
              </a:solidFill>
              <a:latin typeface="Mitra" pitchFamily="2" charset="-78"/>
              <a:cs typeface="Mitra" pitchFamily="2" charset="-78"/>
            </a:endParaRPr>
          </a:p>
          <a:p>
            <a:pPr algn="r" rtl="1"/>
            <a:r>
              <a:rPr lang="fa-IR" sz="3200" b="1" i="1" u="sng" dirty="0">
                <a:solidFill>
                  <a:srgbClr val="FF0000"/>
                </a:solidFill>
                <a:latin typeface="Mitra" pitchFamily="2" charset="-78"/>
                <a:cs typeface="Mitra" pitchFamily="2" charset="-78"/>
              </a:rPr>
              <a:t> </a:t>
            </a:r>
            <a:r>
              <a:rPr lang="fa-IR" sz="3200" b="1" i="1" u="sng" dirty="0">
                <a:solidFill>
                  <a:srgbClr val="FF0000"/>
                </a:solidFill>
                <a:latin typeface="Mitra" pitchFamily="2" charset="-78"/>
                <a:cs typeface="Mitra" pitchFamily="2" charset="-78"/>
              </a:rPr>
              <a:t>ويژگي </a:t>
            </a:r>
            <a:r>
              <a:rPr lang="fa-IR" sz="3200" b="1" i="1" u="sng" dirty="0">
                <a:solidFill>
                  <a:srgbClr val="FF0000"/>
                </a:solidFill>
                <a:latin typeface="Mitra" pitchFamily="2" charset="-78"/>
                <a:cs typeface="Mitra" pitchFamily="2" charset="-78"/>
              </a:rPr>
              <a:t>هاي رفتاري</a:t>
            </a:r>
            <a:r>
              <a:rPr lang="fa-IR" sz="3200" i="1" u="sng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:</a:t>
            </a: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 </a:t>
            </a:r>
            <a:b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</a:b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الف ـ تلاوت آيات الهي در دل شب     ب ـ سجده و خشوع در آستان الهي </a:t>
            </a:r>
            <a:b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</a:b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Mitra" pitchFamily="2" charset="-78"/>
                <a:cs typeface="Mitra" pitchFamily="2" charset="-78"/>
              </a:rPr>
              <a:t>ج ـ امر به معروف ونهي از منكر               د ـ شتاب در كارهاي خير </a:t>
            </a:r>
            <a:endParaRPr lang="fa-IR" sz="3200" dirty="0">
              <a:solidFill>
                <a:schemeClr val="accent1">
                  <a:lumMod val="50000"/>
                </a:schemeClr>
              </a:solidFill>
              <a:latin typeface="Mitra" pitchFamily="2" charset="-78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7810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>
                <a:latin typeface="Mitra" pitchFamily="2" charset="-78"/>
                <a:cs typeface="Mitra" pitchFamily="2" charset="-78"/>
              </a:rPr>
              <a:t>ويژگي هاي كلي صالحان</a:t>
            </a:r>
            <a:endParaRPr lang="fa-IR" sz="4000" b="1" dirty="0">
              <a:latin typeface="Mitra" pitchFamily="2" charset="-78"/>
              <a:cs typeface="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348880"/>
            <a:ext cx="8451229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2) وَالَّذِينَ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آمَنُوا وَعَمِلُوا الصَّالِحَاتِ لَنُدْخِلَنَّهُمْ فِي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الصَّالِحِينَ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سوره عنكبوت آيه9 )</a:t>
            </a:r>
            <a:endParaRPr lang="fa-IR" sz="1600" b="1" dirty="0">
              <a:latin typeface="Mitra" pitchFamily="2" charset="-78"/>
              <a:ea typeface="+mj-ea"/>
              <a:cs typeface="Mitra" pitchFamily="2" charset="-78"/>
            </a:endParaRPr>
          </a:p>
          <a:p>
            <a:pPr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fa-IR" sz="2400" dirty="0" smtClean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« </a:t>
            </a:r>
            <a:r>
              <a:rPr lang="fa-IR" sz="2400" dirty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و كساني كه گرويده و كارهاي شايسته كرده اند، البته آنان را در زمرة شايستگان در مي آوريم. » </a:t>
            </a:r>
            <a:endParaRPr lang="fa-IR" sz="2400" dirty="0" smtClean="0">
              <a:solidFill>
                <a:schemeClr val="tx2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672" y="3717032"/>
            <a:ext cx="708307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3) إِلَيْهِ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يَصْعَدُ الْكَلِمُ الطَّيِّبُ وَالْعَمَلُ الصَّالِحُ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يَرْفَعُهُ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( فاطر10)</a:t>
            </a:r>
          </a:p>
          <a:p>
            <a:pPr algn="r" rtl="1"/>
            <a:r>
              <a:rPr lang="fa-IR" b="1" dirty="0"/>
              <a:t/>
            </a:r>
            <a:br>
              <a:rPr lang="fa-IR" b="1" dirty="0"/>
            </a:br>
            <a:r>
              <a:rPr lang="fa-IR" sz="2400" dirty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« سخنان پاكيزه به سوي او بالا ميرود، و كار شايسته به آن رفعت مي بخشد. »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5085184"/>
            <a:ext cx="81064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4) فَالصَّالِحَاتُ قَانِتَاتٌ حَافِظ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َاتٌ لِّلْغَيْبِ بِمَا حَفِظَ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اللّهُ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نساء آيه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۳۴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 )</a:t>
            </a:r>
          </a:p>
          <a:p>
            <a:pPr algn="r" rtl="1"/>
            <a:r>
              <a:rPr lang="fa-IR" sz="2400" dirty="0">
                <a:solidFill>
                  <a:schemeClr val="tx2"/>
                </a:solidFill>
                <a:latin typeface="Mitra" pitchFamily="2" charset="-78"/>
                <a:ea typeface="+mj-ea"/>
                <a:cs typeface="Mitra" pitchFamily="2" charset="-78"/>
              </a:rPr>
              <a:t>پس زنان درستكار فرمانبردارند [و] به پاس آنچه خدا [براى آنان] حفظ كرده اسرار [شوهران خود] را حفظ مى‏كنند</a:t>
            </a:r>
          </a:p>
        </p:txBody>
      </p:sp>
    </p:spTree>
    <p:extLst>
      <p:ext uri="{BB962C8B-B14F-4D97-AF65-F5344CB8AC3E}">
        <p14:creationId xmlns:p14="http://schemas.microsoft.com/office/powerpoint/2010/main" val="604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87737"/>
            <a:ext cx="7776864" cy="1731982"/>
          </a:xfrm>
        </p:spPr>
        <p:txBody>
          <a:bodyPr/>
          <a:lstStyle/>
          <a:p>
            <a:r>
              <a:rPr lang="fa-IR" sz="40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فصل دوم</a:t>
            </a:r>
            <a:endParaRPr lang="fa-IR" sz="40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3717032"/>
            <a:ext cx="7776864" cy="865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4800" b="1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Mitra" pitchFamily="2" charset="-78"/>
                <a:ea typeface="+mn-ea"/>
                <a:cs typeface="Mitra" pitchFamily="2" charset="-78"/>
              </a:rPr>
              <a:t>شخصيت هاي صالح در قرآن</a:t>
            </a:r>
            <a:endParaRPr lang="fa-IR" sz="4800" b="1" dirty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latin typeface="Mitra" pitchFamily="2" charset="-78"/>
              <a:ea typeface="+mn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6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شخصيتهاي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در قرآن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1و2) </a:t>
            </a:r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نوح و لوط</a:t>
            </a:r>
            <a:endParaRPr lang="fa-IR" sz="2400" dirty="0" smtClean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2983592"/>
            <a:ext cx="80042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_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ضَرَبَ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اللَّهُ مَثَلًا لِّلَّذِينَ كَفَرُوا اِمْرَأَةَ نُوحٍ وَاِمْرَأَةَ لُوطٍ كَانَتَا تَحْتَ عَبْدَيْنِ مِنْ عِبَادِنَا صَالِحَيْنِ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...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(تحريم 10)</a:t>
            </a:r>
          </a:p>
          <a:p>
            <a:pPr algn="r" rtl="1"/>
            <a:endParaRPr lang="fa-IR" sz="2800" b="1" dirty="0" smtClean="0">
              <a:solidFill>
                <a:schemeClr val="accent1">
                  <a:lumMod val="75000"/>
                </a:schemeClr>
              </a:solidFill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_ وَلُوطًا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آتَيْنَاهُ حُكْمًا وَعِلْمًا … وَأَدْخَلْنَاهُ فِي رَحْمَتِنَا إِنَّهُ مِنَ الصَّالِحِينَ </a:t>
            </a:r>
            <a:r>
              <a:rPr lang="fa-IR" sz="16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انبيا -آيات </a:t>
            </a:r>
            <a:r>
              <a:rPr lang="fa-IR" sz="1600" dirty="0">
                <a:latin typeface="Mitra" pitchFamily="2" charset="-78"/>
                <a:cs typeface="Mitra" pitchFamily="2" charset="-78"/>
              </a:rPr>
              <a:t>۷۴ و 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۷۵)</a:t>
            </a:r>
            <a:endParaRPr lang="fa-IR" sz="1600" b="1" dirty="0">
              <a:latin typeface="Mitra" pitchFamily="2" charset="-78"/>
              <a:ea typeface="+mj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00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latin typeface="Mitra" pitchFamily="2" charset="-78"/>
                <a:cs typeface="Mitra" pitchFamily="2" charset="-78"/>
              </a:rPr>
              <a:t>شخصيتهاي </a:t>
            </a:r>
            <a:r>
              <a:rPr lang="fa-IR" sz="4000" b="1" dirty="0">
                <a:latin typeface="Mitra" pitchFamily="2" charset="-78"/>
                <a:cs typeface="Mitra" pitchFamily="2" charset="-78"/>
              </a:rPr>
              <a:t>صالح در قرآن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37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3) </a:t>
            </a:r>
            <a:r>
              <a:rPr lang="fa-IR" sz="2800" b="1" dirty="0" smtClean="0">
                <a:solidFill>
                  <a:srgbClr val="FF0000"/>
                </a:solidFill>
                <a:latin typeface="Mitra" pitchFamily="2" charset="-78"/>
                <a:ea typeface="+mj-ea"/>
                <a:cs typeface="Mitra" pitchFamily="2" charset="-78"/>
              </a:rPr>
              <a:t>ابراهيم</a:t>
            </a:r>
            <a:endParaRPr lang="fa-IR" sz="2400" dirty="0" smtClean="0">
              <a:solidFill>
                <a:srgbClr val="FF0000"/>
              </a:solidFill>
              <a:latin typeface="Mitra" pitchFamily="2" charset="-78"/>
              <a:ea typeface="+mj-ea"/>
              <a:cs typeface="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2983592"/>
            <a:ext cx="80042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ـ </a:t>
            </a: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وَمَن يَرْغَبُ عَن مِّلَّةِ إِبْرَاهِيمَ إِلاَّ مَن سَفِهَ نَفْسَهُ وَلَقَدِ اصْطَفَيْنَاهُ فِي الدُّنْيَا وَإِنَّهُ فِي الآخِرَةِ لَمِنَ الصَّالِحِينَ </a:t>
            </a:r>
            <a:r>
              <a:rPr lang="fa-IR" sz="1400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400" dirty="0" smtClean="0">
                <a:latin typeface="Mitra" pitchFamily="2" charset="-78"/>
                <a:cs typeface="Mitra" pitchFamily="2" charset="-78"/>
              </a:rPr>
              <a:t>بقره -آيه ۱۳۰)</a:t>
            </a:r>
            <a:endParaRPr lang="fa-IR" sz="1400" b="1" dirty="0" smtClean="0">
              <a:latin typeface="Mitra" pitchFamily="2" charset="-78"/>
              <a:ea typeface="+mj-ea"/>
              <a:cs typeface="Mitra" pitchFamily="2" charset="-78"/>
            </a:endParaRP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ـ وَآتَيْنَاهُ فِي الْدُّنْيَا حَسَنَةً وَإِنَّهُ فِي الآخِرَةِ لَمِنَ الصَّالِحِينَ </a:t>
            </a:r>
            <a:r>
              <a:rPr lang="fa-IR" sz="1400" dirty="0">
                <a:latin typeface="Mitra" pitchFamily="2" charset="-78"/>
                <a:cs typeface="Mitra" pitchFamily="2" charset="-78"/>
              </a:rPr>
              <a:t>(نحل - </a:t>
            </a:r>
            <a:r>
              <a:rPr lang="fa-IR" sz="1400" dirty="0">
                <a:latin typeface="Mitra" pitchFamily="2" charset="-78"/>
                <a:cs typeface="Mitra" pitchFamily="2" charset="-78"/>
              </a:rPr>
              <a:t>آيه </a:t>
            </a:r>
            <a:r>
              <a:rPr lang="fa-IR" sz="1400" dirty="0">
                <a:latin typeface="Mitra" pitchFamily="2" charset="-78"/>
                <a:cs typeface="Mitra" pitchFamily="2" charset="-78"/>
              </a:rPr>
              <a:t>۱۲۲)</a:t>
            </a:r>
          </a:p>
          <a:p>
            <a:pPr algn="r" rtl="1"/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</a:br>
            <a:r>
              <a:rPr lang="fa-IR" sz="2800" b="1" dirty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- وَوَهَبْنَا لَهُ إِسْحَاقَ وَيَعْقُوبَ وَجَعَلْنَا فِي ذُرِّيَّتِهِ النُّبُوَّةَ وَالْكِتَابَ وَآتَيْنَاهُ أَجْرَهُ فِي الدُّنْيَا وَإِنَّهُ فِي الْآخِرَةِ لَمِنَ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Mitra" pitchFamily="2" charset="-78"/>
                <a:ea typeface="+mj-ea"/>
                <a:cs typeface="Mitra" pitchFamily="2" charset="-78"/>
              </a:rPr>
              <a:t>الصَّالِحِينَ</a:t>
            </a:r>
            <a:r>
              <a:rPr lang="fa-IR" sz="1600" b="1" dirty="0" smtClean="0">
                <a:latin typeface="Mitra" pitchFamily="2" charset="-78"/>
                <a:ea typeface="+mj-ea"/>
                <a:cs typeface="Mitra" pitchFamily="2" charset="-78"/>
              </a:rPr>
              <a:t>(</a:t>
            </a:r>
            <a:r>
              <a:rPr lang="fa-IR" sz="1600" dirty="0" smtClean="0">
                <a:latin typeface="Mitra" pitchFamily="2" charset="-78"/>
                <a:cs typeface="Mitra" pitchFamily="2" charset="-78"/>
              </a:rPr>
              <a:t>عنكبوت -آيه ۲۷)</a:t>
            </a:r>
            <a:endParaRPr lang="fa-IR" sz="1600" b="1" dirty="0">
              <a:latin typeface="Mitra" pitchFamily="2" charset="-78"/>
              <a:ea typeface="+mj-ea"/>
              <a:cs typeface="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70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686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Hardcover</vt:lpstr>
      <vt:lpstr>سيماي صالحين در قرآن</vt:lpstr>
      <vt:lpstr>فهرست عناوين</vt:lpstr>
      <vt:lpstr>فصل اول</vt:lpstr>
      <vt:lpstr>ويژگي هاي كلي صالحان</vt:lpstr>
      <vt:lpstr>PowerPoint Presentation</vt:lpstr>
      <vt:lpstr>ويژگي هاي كلي صالحان</vt:lpstr>
      <vt:lpstr>فصل دوم</vt:lpstr>
      <vt:lpstr>شخصيتهاي صالح در قرآن </vt:lpstr>
      <vt:lpstr>شخصيتهاي صالح در قرآن </vt:lpstr>
      <vt:lpstr>شخصيتهاي صالح در قرآن </vt:lpstr>
      <vt:lpstr>شخصيتهاي صالح در قرآن </vt:lpstr>
      <vt:lpstr>شخصيتهاي صالح در قرآن </vt:lpstr>
      <vt:lpstr>فصل سوم</vt:lpstr>
      <vt:lpstr>آثار صالح بودن </vt:lpstr>
      <vt:lpstr>آثار صالح بودن </vt:lpstr>
      <vt:lpstr>آثار صالح بودن </vt:lpstr>
      <vt:lpstr>آثار صالح بودن </vt:lpstr>
      <vt:lpstr>آثار صالح بودن </vt:lpstr>
      <vt:lpstr>فصل چهارم</vt:lpstr>
      <vt:lpstr>دعا در جهت صالح شدن  </vt:lpstr>
      <vt:lpstr>دعا در جهت صالح شدن  </vt:lpstr>
      <vt:lpstr>دعا در جهت صالح شدن  </vt:lpstr>
      <vt:lpstr>و من الله التوفيق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سيماي صالحين در قرآن</dc:title>
  <dc:creator>253162</dc:creator>
  <cp:lastModifiedBy>253162</cp:lastModifiedBy>
  <cp:revision>17</cp:revision>
  <dcterms:created xsi:type="dcterms:W3CDTF">2015-12-24T05:00:05Z</dcterms:created>
  <dcterms:modified xsi:type="dcterms:W3CDTF">2015-12-24T06:45:22Z</dcterms:modified>
</cp:coreProperties>
</file>